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83" r:id="rId2"/>
    <p:sldId id="265" r:id="rId3"/>
    <p:sldId id="284" r:id="rId4"/>
    <p:sldId id="267" r:id="rId5"/>
    <p:sldId id="268" r:id="rId6"/>
    <p:sldId id="269" r:id="rId7"/>
    <p:sldId id="260" r:id="rId8"/>
    <p:sldId id="285" r:id="rId9"/>
    <p:sldId id="289" r:id="rId10"/>
    <p:sldId id="286" r:id="rId11"/>
    <p:sldId id="290" r:id="rId12"/>
    <p:sldId id="276" r:id="rId13"/>
    <p:sldId id="278" r:id="rId14"/>
    <p:sldId id="271" r:id="rId15"/>
    <p:sldId id="277" r:id="rId16"/>
    <p:sldId id="279" r:id="rId17"/>
    <p:sldId id="280" r:id="rId18"/>
    <p:sldId id="287" r:id="rId19"/>
    <p:sldId id="282" r:id="rId20"/>
    <p:sldId id="291" r:id="rId21"/>
    <p:sldId id="292" r:id="rId22"/>
    <p:sldId id="293" r:id="rId23"/>
    <p:sldId id="294" r:id="rId24"/>
    <p:sldId id="295" r:id="rId25"/>
    <p:sldId id="261" r:id="rId26"/>
    <p:sldId id="288" r:id="rId27"/>
  </p:sldIdLst>
  <p:sldSz cx="9144000" cy="5143500" type="screen16x9"/>
  <p:notesSz cx="6858000" cy="9144000"/>
  <p:embeddedFontLst>
    <p:embeddedFont>
      <p:font typeface="Average" panose="02000503040000020003" pitchFamily="2" charset="77"/>
      <p:regular r:id="rId29"/>
    </p:embeddedFont>
    <p:embeddedFont>
      <p:font typeface="Oswald" pitchFamily="2" charset="77"/>
      <p:regular r:id="rId30"/>
      <p:bold r:id="rId31"/>
    </p:embeddedFont>
    <p:embeddedFont>
      <p:font typeface="Source Code Pro" panose="020B0509030403020204" pitchFamily="49"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10"/>
    <p:restoredTop sz="78757"/>
  </p:normalViewPr>
  <p:slideViewPr>
    <p:cSldViewPr snapToGrid="0">
      <p:cViewPr varScale="1">
        <p:scale>
          <a:sx n="94" d="100"/>
          <a:sy n="94" d="100"/>
        </p:scale>
        <p:origin x="72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Bethany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a:p>
            <a:r>
              <a:rPr lang="en-US" dirty="0"/>
              <a:t>After speaking as a team, we decided to fill null values with 0. These null values were all located in the player stats. A blank value represented no values for that stat, which could be represented by a 0</a:t>
            </a:r>
          </a:p>
          <a:p>
            <a:r>
              <a:rPr lang="en-US" dirty="0"/>
              <a:t>Deleting all rows with null values left us with very little data</a:t>
            </a:r>
          </a:p>
        </p:txBody>
      </p:sp>
    </p:spTree>
    <p:extLst>
      <p:ext uri="{BB962C8B-B14F-4D97-AF65-F5344CB8AC3E}">
        <p14:creationId xmlns:p14="http://schemas.microsoft.com/office/powerpoint/2010/main" val="84372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p:txBody>
      </p:sp>
    </p:spTree>
    <p:extLst>
      <p:ext uri="{BB962C8B-B14F-4D97-AF65-F5344CB8AC3E}">
        <p14:creationId xmlns:p14="http://schemas.microsoft.com/office/powerpoint/2010/main" val="332604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Bethany</a:t>
            </a:r>
          </a:p>
        </p:txBody>
      </p:sp>
    </p:spTree>
    <p:extLst>
      <p:ext uri="{BB962C8B-B14F-4D97-AF65-F5344CB8AC3E}">
        <p14:creationId xmlns:p14="http://schemas.microsoft.com/office/powerpoint/2010/main" val="38275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Bethany</a:t>
            </a:r>
          </a:p>
        </p:txBody>
      </p:sp>
    </p:spTree>
    <p:extLst>
      <p:ext uri="{BB962C8B-B14F-4D97-AF65-F5344CB8AC3E}">
        <p14:creationId xmlns:p14="http://schemas.microsoft.com/office/powerpoint/2010/main" val="1027188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Lucy</a:t>
            </a:r>
          </a:p>
        </p:txBody>
      </p:sp>
    </p:spTree>
    <p:extLst>
      <p:ext uri="{BB962C8B-B14F-4D97-AF65-F5344CB8AC3E}">
        <p14:creationId xmlns:p14="http://schemas.microsoft.com/office/powerpoint/2010/main" val="3164033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p:txBody>
      </p:sp>
    </p:spTree>
    <p:extLst>
      <p:ext uri="{BB962C8B-B14F-4D97-AF65-F5344CB8AC3E}">
        <p14:creationId xmlns:p14="http://schemas.microsoft.com/office/powerpoint/2010/main" val="3936026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a:p>
            <a:r>
              <a:rPr lang="en-US" dirty="0"/>
              <a:t>Chose to use Random Forest originally since we were dealing with binary classifies</a:t>
            </a:r>
          </a:p>
          <a:p>
            <a:r>
              <a:rPr lang="en-US" dirty="0"/>
              <a:t>Out data is also tabular (</a:t>
            </a:r>
            <a:r>
              <a:rPr lang="en-US" dirty="0" err="1"/>
              <a:t>csvs</a:t>
            </a:r>
            <a:r>
              <a:rPr lang="en-US" dirty="0"/>
              <a:t> turned into Dataframes) and non linear</a:t>
            </a:r>
          </a:p>
          <a:p>
            <a:r>
              <a:rPr lang="en-US" dirty="0"/>
              <a:t>We were also curious in being able to rank our input features</a:t>
            </a:r>
          </a:p>
          <a:p>
            <a:r>
              <a:rPr lang="en-US" dirty="0"/>
              <a:t>Results from the Random Forest Model</a:t>
            </a:r>
          </a:p>
        </p:txBody>
      </p:sp>
    </p:spTree>
    <p:extLst>
      <p:ext uri="{BB962C8B-B14F-4D97-AF65-F5344CB8AC3E}">
        <p14:creationId xmlns:p14="http://schemas.microsoft.com/office/powerpoint/2010/main" val="1351113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a:p>
            <a:r>
              <a:rPr lang="en-US" dirty="0"/>
              <a:t>Results from Deep Learning Model using Keras Tuner. Better Accuracy Overall.</a:t>
            </a:r>
          </a:p>
        </p:txBody>
      </p:sp>
    </p:spTree>
    <p:extLst>
      <p:ext uri="{BB962C8B-B14F-4D97-AF65-F5344CB8AC3E}">
        <p14:creationId xmlns:p14="http://schemas.microsoft.com/office/powerpoint/2010/main" val="1603751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a:p>
            <a:r>
              <a:rPr lang="en-US" dirty="0"/>
              <a:t>Further questions from our machine learning model.</a:t>
            </a:r>
          </a:p>
        </p:txBody>
      </p:sp>
    </p:spTree>
    <p:extLst>
      <p:ext uri="{BB962C8B-B14F-4D97-AF65-F5344CB8AC3E}">
        <p14:creationId xmlns:p14="http://schemas.microsoft.com/office/powerpoint/2010/main" val="1084208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Danielle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Using data that included the career lengths of all the players that were picked in the first round from 2000 - 2015</a:t>
            </a:r>
          </a:p>
          <a:p>
            <a:endParaRPr lang="en-US" dirty="0"/>
          </a:p>
        </p:txBody>
      </p:sp>
    </p:spTree>
    <p:extLst>
      <p:ext uri="{BB962C8B-B14F-4D97-AF65-F5344CB8AC3E}">
        <p14:creationId xmlns:p14="http://schemas.microsoft.com/office/powerpoint/2010/main" val="1271730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Bethany</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Danielle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Initial K-means elbow curve.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Chose to test 3 and 4 clusters. </a:t>
            </a:r>
          </a:p>
          <a:p>
            <a:endParaRPr lang="en-US" dirty="0"/>
          </a:p>
        </p:txBody>
      </p:sp>
    </p:spTree>
    <p:extLst>
      <p:ext uri="{BB962C8B-B14F-4D97-AF65-F5344CB8AC3E}">
        <p14:creationId xmlns:p14="http://schemas.microsoft.com/office/powerpoint/2010/main" val="3336219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Danielle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Best results with 4 clusters. </a:t>
            </a:r>
          </a:p>
          <a:p>
            <a:endParaRPr lang="en-US" dirty="0"/>
          </a:p>
        </p:txBody>
      </p:sp>
    </p:spTree>
    <p:extLst>
      <p:ext uri="{BB962C8B-B14F-4D97-AF65-F5344CB8AC3E}">
        <p14:creationId xmlns:p14="http://schemas.microsoft.com/office/powerpoint/2010/main" val="158041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Danielle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Our data included multiple dimensions.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Decided to rerun our K-Means but using PCA first to reduce the amount of dimensions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K-Means with PCA</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We chose to use 3 PCA dimensions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5 clusters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endParaRPr lang="en-US" dirty="0"/>
          </a:p>
        </p:txBody>
      </p:sp>
    </p:spTree>
    <p:extLst>
      <p:ext uri="{BB962C8B-B14F-4D97-AF65-F5344CB8AC3E}">
        <p14:creationId xmlns:p14="http://schemas.microsoft.com/office/powerpoint/2010/main" val="3520167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Danielle</a:t>
            </a:r>
          </a:p>
          <a:p>
            <a:r>
              <a:rPr lang="en-US" dirty="0"/>
              <a:t>Much clearer groups </a:t>
            </a:r>
          </a:p>
        </p:txBody>
      </p:sp>
    </p:spTree>
    <p:extLst>
      <p:ext uri="{BB962C8B-B14F-4D97-AF65-F5344CB8AC3E}">
        <p14:creationId xmlns:p14="http://schemas.microsoft.com/office/powerpoint/2010/main" val="865054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Danielle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Further investigation </a:t>
            </a:r>
            <a:endParaRPr lang="en-US" dirty="0"/>
          </a:p>
          <a:p>
            <a:endParaRPr lang="en-US" dirty="0"/>
          </a:p>
        </p:txBody>
      </p:sp>
    </p:spTree>
    <p:extLst>
      <p:ext uri="{BB962C8B-B14F-4D97-AF65-F5344CB8AC3E}">
        <p14:creationId xmlns:p14="http://schemas.microsoft.com/office/powerpoint/2010/main" val="2893620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80d1f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80d1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bb6a43b1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3bb6a43b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Bethany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80d1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Lucy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Joshua</a:t>
            </a:r>
          </a:p>
        </p:txBody>
      </p:sp>
    </p:spTree>
    <p:extLst>
      <p:ext uri="{BB962C8B-B14F-4D97-AF65-F5344CB8AC3E}">
        <p14:creationId xmlns:p14="http://schemas.microsoft.com/office/powerpoint/2010/main" val="2723188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Joshua</a:t>
            </a:r>
          </a:p>
        </p:txBody>
      </p:sp>
    </p:spTree>
    <p:extLst>
      <p:ext uri="{BB962C8B-B14F-4D97-AF65-F5344CB8AC3E}">
        <p14:creationId xmlns:p14="http://schemas.microsoft.com/office/powerpoint/2010/main" val="2458423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Joshua</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Joshua</a:t>
            </a:r>
          </a:p>
        </p:txBody>
      </p:sp>
    </p:spTree>
    <p:extLst>
      <p:ext uri="{BB962C8B-B14F-4D97-AF65-F5344CB8AC3E}">
        <p14:creationId xmlns:p14="http://schemas.microsoft.com/office/powerpoint/2010/main" val="1040035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Danielle</a:t>
            </a:r>
          </a:p>
          <a:p>
            <a:r>
              <a:rPr lang="en-US" dirty="0"/>
              <a:t>After merging out </a:t>
            </a:r>
            <a:r>
              <a:rPr lang="en-US" dirty="0" err="1"/>
              <a:t>csvs</a:t>
            </a:r>
            <a:r>
              <a:rPr lang="en-US" dirty="0"/>
              <a:t>, the data was inspected and the following issues were notes.</a:t>
            </a:r>
          </a:p>
          <a:p>
            <a:r>
              <a:rPr lang="en-US" dirty="0"/>
              <a:t>There were columns that were not needed (FrRnd, DT, OvPck)</a:t>
            </a:r>
          </a:p>
          <a:p>
            <a:r>
              <a:rPr lang="en-US" dirty="0"/>
              <a:t>The bonus column was in a string format but needed to be in int format</a:t>
            </a:r>
          </a:p>
          <a:p>
            <a:r>
              <a:rPr lang="en-US" dirty="0"/>
              <a:t>The players names included additional info and we needed to get just the name by itself</a:t>
            </a:r>
          </a:p>
          <a:p>
            <a:r>
              <a:rPr lang="en-US" dirty="0"/>
              <a:t>The franchise IDs needed to matched to the correct team</a:t>
            </a:r>
          </a:p>
          <a:p>
            <a:r>
              <a:rPr lang="en-US" dirty="0"/>
              <a:t>Null values needed to be dealt with</a:t>
            </a:r>
          </a:p>
          <a:p>
            <a:endParaRPr lang="en-US" dirty="0"/>
          </a:p>
        </p:txBody>
      </p:sp>
    </p:spTree>
    <p:extLst>
      <p:ext uri="{BB962C8B-B14F-4D97-AF65-F5344CB8AC3E}">
        <p14:creationId xmlns:p14="http://schemas.microsoft.com/office/powerpoint/2010/main" val="3120939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shared/4SPJC5CKY?:display_count=n&amp;:origin=viz_share_link"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hyperlink" Target="https://github.com/dsilvaggio" TargetMode="External"/><Relationship Id="rId7"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s://github.com/jtbraun8" TargetMode="External"/><Relationship Id="rId5" Type="http://schemas.openxmlformats.org/officeDocument/2006/relationships/hyperlink" Target="https://github.com/bknowlton2401" TargetMode="External"/><Relationship Id="rId4" Type="http://schemas.openxmlformats.org/officeDocument/2006/relationships/hyperlink" Target="https://github.com/lucymccann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baseball-reference.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baseball-reference.com/awards/roy.shtml" TargetMode="External"/><Relationship Id="rId5" Type="http://schemas.openxmlformats.org/officeDocument/2006/relationships/hyperlink" Target="https://www.baseball-reference.com/draft/" TargetMode="External"/><Relationship Id="rId4" Type="http://schemas.openxmlformats.org/officeDocument/2006/relationships/hyperlink" Target="https://www.kaggle.com/code/rmbright/baseball-hr-player-demographics-career-length"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699" y="555600"/>
            <a:ext cx="3489119"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Baseball Draft Prediction</a:t>
            </a:r>
            <a:endParaRPr sz="3200" dirty="0"/>
          </a:p>
        </p:txBody>
      </p:sp>
      <p:sp>
        <p:nvSpPr>
          <p:cNvPr id="60" name="Google Shape;60;p1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dirty="0"/>
              <a:t>Going back from 2000 can we discover/predict if a first round pick will help their team make playoffs, or how long the player will be in the MLB!</a:t>
            </a:r>
            <a:endParaRPr sz="1800" dirty="0"/>
          </a:p>
        </p:txBody>
      </p:sp>
      <p:pic>
        <p:nvPicPr>
          <p:cNvPr id="61" name="Google Shape;61;p13"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62" name="Google Shape;62;p13"/>
          <p:cNvPicPr preferRelativeResize="0"/>
          <p:nvPr/>
        </p:nvPicPr>
        <p:blipFill rotWithShape="1">
          <a:blip r:embed="rId4">
            <a:alphaModFix/>
          </a:blip>
          <a:srcRect t="12406" b="12406"/>
          <a:stretch/>
        </p:blipFill>
        <p:spPr>
          <a:xfrm>
            <a:off x="4070150" y="978225"/>
            <a:ext cx="4142048" cy="2335950"/>
          </a:xfrm>
          <a:prstGeom prst="rect">
            <a:avLst/>
          </a:prstGeom>
          <a:noFill/>
          <a:ln>
            <a:noFill/>
          </a:ln>
        </p:spPr>
      </p:pic>
      <p:pic>
        <p:nvPicPr>
          <p:cNvPr id="63" name="Google Shape;63;p13" descr="Portrait-oriented black smaptphone"/>
          <p:cNvPicPr preferRelativeResize="0"/>
          <p:nvPr/>
        </p:nvPicPr>
        <p:blipFill>
          <a:blip r:embed="rId5">
            <a:alphaModFix/>
          </a:blip>
          <a:stretch>
            <a:fillRect/>
          </a:stretch>
        </p:blipFill>
        <p:spPr>
          <a:xfrm>
            <a:off x="7369126" y="1769975"/>
            <a:ext cx="1675825" cy="3291298"/>
          </a:xfrm>
          <a:prstGeom prst="rect">
            <a:avLst/>
          </a:prstGeom>
          <a:noFill/>
          <a:ln>
            <a:noFill/>
          </a:ln>
        </p:spPr>
      </p:pic>
      <p:pic>
        <p:nvPicPr>
          <p:cNvPr id="64" name="Google Shape;64;p13"/>
          <p:cNvPicPr preferRelativeResize="0"/>
          <p:nvPr/>
        </p:nvPicPr>
        <p:blipFill>
          <a:blip r:embed="rId6">
            <a:alphaModFix/>
          </a:blip>
          <a:stretch>
            <a:fillRect/>
          </a:stretch>
        </p:blipFill>
        <p:spPr>
          <a:xfrm>
            <a:off x="7467100" y="1983125"/>
            <a:ext cx="1421220" cy="286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FF1218-D72B-3115-F87C-D06C3D25E3F6}"/>
              </a:ext>
            </a:extLst>
          </p:cNvPr>
          <p:cNvSpPr>
            <a:spLocks noGrp="1"/>
          </p:cNvSpPr>
          <p:nvPr>
            <p:ph type="title"/>
          </p:nvPr>
        </p:nvSpPr>
        <p:spPr>
          <a:xfrm>
            <a:off x="311700" y="283660"/>
            <a:ext cx="8520600" cy="572700"/>
          </a:xfrm>
        </p:spPr>
        <p:txBody>
          <a:bodyPr>
            <a:normAutofit fontScale="90000"/>
          </a:bodyPr>
          <a:lstStyle/>
          <a:p>
            <a:r>
              <a:rPr lang="en-US" dirty="0"/>
              <a:t>Null Columns</a:t>
            </a:r>
          </a:p>
        </p:txBody>
      </p:sp>
      <p:sp>
        <p:nvSpPr>
          <p:cNvPr id="5" name="Text Placeholder 4">
            <a:extLst>
              <a:ext uri="{FF2B5EF4-FFF2-40B4-BE49-F238E27FC236}">
                <a16:creationId xmlns:a16="http://schemas.microsoft.com/office/drawing/2014/main" id="{F5A80DA6-E30A-7B9C-5C9E-1AF550B080C4}"/>
              </a:ext>
            </a:extLst>
          </p:cNvPr>
          <p:cNvSpPr>
            <a:spLocks noGrp="1"/>
          </p:cNvSpPr>
          <p:nvPr>
            <p:ph type="body" idx="1"/>
          </p:nvPr>
        </p:nvSpPr>
        <p:spPr>
          <a:xfrm>
            <a:off x="311700" y="1017725"/>
            <a:ext cx="8520600" cy="3416400"/>
          </a:xfrm>
        </p:spPr>
        <p:txBody>
          <a:bodyPr/>
          <a:lstStyle/>
          <a:p>
            <a:r>
              <a:rPr lang="en-US" dirty="0"/>
              <a:t>One issue we ran into was how many null columns were present because many players were missing player stats. </a:t>
            </a:r>
          </a:p>
          <a:p>
            <a:r>
              <a:rPr lang="en-US" dirty="0"/>
              <a:t>Dropping any rows with null values left us with limited data.</a:t>
            </a:r>
          </a:p>
          <a:p>
            <a:r>
              <a:rPr lang="en-US" dirty="0"/>
              <a:t>We decided to fill in null values with 0. </a:t>
            </a:r>
          </a:p>
        </p:txBody>
      </p:sp>
    </p:spTree>
    <p:extLst>
      <p:ext uri="{BB962C8B-B14F-4D97-AF65-F5344CB8AC3E}">
        <p14:creationId xmlns:p14="http://schemas.microsoft.com/office/powerpoint/2010/main" val="1980986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ED9B-895A-AA5F-13E0-92E672A01369}"/>
              </a:ext>
            </a:extLst>
          </p:cNvPr>
          <p:cNvSpPr>
            <a:spLocks noGrp="1"/>
          </p:cNvSpPr>
          <p:nvPr>
            <p:ph type="title"/>
          </p:nvPr>
        </p:nvSpPr>
        <p:spPr>
          <a:xfrm>
            <a:off x="115676" y="76317"/>
            <a:ext cx="6227100" cy="443134"/>
          </a:xfrm>
        </p:spPr>
        <p:txBody>
          <a:bodyPr>
            <a:normAutofit fontScale="90000"/>
          </a:bodyPr>
          <a:lstStyle/>
          <a:p>
            <a:r>
              <a:rPr lang="en-US" dirty="0"/>
              <a:t>Before</a:t>
            </a:r>
          </a:p>
        </p:txBody>
      </p:sp>
      <p:pic>
        <p:nvPicPr>
          <p:cNvPr id="3" name="Picture 2" descr="Table&#10;&#10;Description automatically generated">
            <a:extLst>
              <a:ext uri="{FF2B5EF4-FFF2-40B4-BE49-F238E27FC236}">
                <a16:creationId xmlns:a16="http://schemas.microsoft.com/office/drawing/2014/main" id="{08E4966C-C7F9-0536-4E93-9C6466A1DD3D}"/>
              </a:ext>
            </a:extLst>
          </p:cNvPr>
          <p:cNvPicPr>
            <a:picLocks noChangeAspect="1"/>
          </p:cNvPicPr>
          <p:nvPr/>
        </p:nvPicPr>
        <p:blipFill rotWithShape="1">
          <a:blip r:embed="rId3"/>
          <a:srcRect b="16448"/>
          <a:stretch/>
        </p:blipFill>
        <p:spPr>
          <a:xfrm>
            <a:off x="115676" y="646109"/>
            <a:ext cx="5349646" cy="1887083"/>
          </a:xfrm>
          <a:prstGeom prst="rect">
            <a:avLst/>
          </a:prstGeom>
        </p:spPr>
      </p:pic>
      <p:sp>
        <p:nvSpPr>
          <p:cNvPr id="4" name="Title 1">
            <a:extLst>
              <a:ext uri="{FF2B5EF4-FFF2-40B4-BE49-F238E27FC236}">
                <a16:creationId xmlns:a16="http://schemas.microsoft.com/office/drawing/2014/main" id="{EC34FE47-F5A5-DD66-4D95-ED532AE82769}"/>
              </a:ext>
            </a:extLst>
          </p:cNvPr>
          <p:cNvSpPr txBox="1">
            <a:spLocks/>
          </p:cNvSpPr>
          <p:nvPr/>
        </p:nvSpPr>
        <p:spPr>
          <a:xfrm>
            <a:off x="6538510" y="2090058"/>
            <a:ext cx="6227100" cy="4431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r>
              <a:rPr lang="en-US" sz="4400" dirty="0"/>
              <a:t>After</a:t>
            </a:r>
          </a:p>
        </p:txBody>
      </p:sp>
      <p:pic>
        <p:nvPicPr>
          <p:cNvPr id="5" name="Picture 4" descr="Table&#10;&#10;Description automatically generated with medium confidence">
            <a:extLst>
              <a:ext uri="{FF2B5EF4-FFF2-40B4-BE49-F238E27FC236}">
                <a16:creationId xmlns:a16="http://schemas.microsoft.com/office/drawing/2014/main" id="{2C28ADA1-955E-DC9C-D44F-C5244D28083E}"/>
              </a:ext>
            </a:extLst>
          </p:cNvPr>
          <p:cNvPicPr>
            <a:picLocks noChangeAspect="1"/>
          </p:cNvPicPr>
          <p:nvPr/>
        </p:nvPicPr>
        <p:blipFill>
          <a:blip r:embed="rId4"/>
          <a:stretch>
            <a:fillRect/>
          </a:stretch>
        </p:blipFill>
        <p:spPr>
          <a:xfrm>
            <a:off x="2648068" y="2593785"/>
            <a:ext cx="6380256" cy="2487218"/>
          </a:xfrm>
          <a:prstGeom prst="rect">
            <a:avLst/>
          </a:prstGeom>
        </p:spPr>
      </p:pic>
    </p:spTree>
    <p:extLst>
      <p:ext uri="{BB962C8B-B14F-4D97-AF65-F5344CB8AC3E}">
        <p14:creationId xmlns:p14="http://schemas.microsoft.com/office/powerpoint/2010/main" val="823072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5AF5-96CF-DC84-55C0-EC5BF64F21D5}"/>
              </a:ext>
            </a:extLst>
          </p:cNvPr>
          <p:cNvSpPr>
            <a:spLocks noGrp="1"/>
          </p:cNvSpPr>
          <p:nvPr>
            <p:ph type="title"/>
          </p:nvPr>
        </p:nvSpPr>
        <p:spPr>
          <a:xfrm>
            <a:off x="645899" y="1568373"/>
            <a:ext cx="7852200" cy="861000"/>
          </a:xfrm>
        </p:spPr>
        <p:txBody>
          <a:bodyPr/>
          <a:lstStyle/>
          <a:p>
            <a:r>
              <a:rPr lang="en-US" dirty="0"/>
              <a:t>Data Exploration and Analysis</a:t>
            </a:r>
          </a:p>
        </p:txBody>
      </p:sp>
      <p:pic>
        <p:nvPicPr>
          <p:cNvPr id="4" name="Picture 3" descr="Logo&#10;&#10;Description automatically generated with low confidence">
            <a:hlinkClick r:id="rId3"/>
            <a:extLst>
              <a:ext uri="{FF2B5EF4-FFF2-40B4-BE49-F238E27FC236}">
                <a16:creationId xmlns:a16="http://schemas.microsoft.com/office/drawing/2014/main" id="{3DFCE94D-65E2-DD37-C863-71119C2F57ED}"/>
              </a:ext>
            </a:extLst>
          </p:cNvPr>
          <p:cNvPicPr>
            <a:picLocks noChangeAspect="1"/>
          </p:cNvPicPr>
          <p:nvPr/>
        </p:nvPicPr>
        <p:blipFill>
          <a:blip r:embed="rId4"/>
          <a:stretch>
            <a:fillRect/>
          </a:stretch>
        </p:blipFill>
        <p:spPr>
          <a:xfrm>
            <a:off x="2509500" y="3437722"/>
            <a:ext cx="4138826" cy="1060704"/>
          </a:xfrm>
          <a:prstGeom prst="rect">
            <a:avLst/>
          </a:prstGeom>
        </p:spPr>
      </p:pic>
    </p:spTree>
    <p:extLst>
      <p:ext uri="{BB962C8B-B14F-4D97-AF65-F5344CB8AC3E}">
        <p14:creationId xmlns:p14="http://schemas.microsoft.com/office/powerpoint/2010/main" val="1280591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2DD54-BE2C-D24D-848C-8ACE8F389D05}"/>
              </a:ext>
            </a:extLst>
          </p:cNvPr>
          <p:cNvSpPr>
            <a:spLocks noGrp="1"/>
          </p:cNvSpPr>
          <p:nvPr>
            <p:ph type="title"/>
          </p:nvPr>
        </p:nvSpPr>
        <p:spPr/>
        <p:txBody>
          <a:bodyPr>
            <a:normAutofit fontScale="90000"/>
          </a:bodyPr>
          <a:lstStyle/>
          <a:p>
            <a:r>
              <a:rPr lang="en-US" dirty="0"/>
              <a:t>Correlation between Round pick and years played</a:t>
            </a:r>
          </a:p>
        </p:txBody>
      </p:sp>
      <p:sp>
        <p:nvSpPr>
          <p:cNvPr id="3" name="Text Placeholder 2">
            <a:extLst>
              <a:ext uri="{FF2B5EF4-FFF2-40B4-BE49-F238E27FC236}">
                <a16:creationId xmlns:a16="http://schemas.microsoft.com/office/drawing/2014/main" id="{930E4245-119A-D8E9-C47C-C9ECB1F3F921}"/>
              </a:ext>
            </a:extLst>
          </p:cNvPr>
          <p:cNvSpPr>
            <a:spLocks noGrp="1"/>
          </p:cNvSpPr>
          <p:nvPr>
            <p:ph type="body" idx="1"/>
          </p:nvPr>
        </p:nvSpPr>
        <p:spPr>
          <a:xfrm>
            <a:off x="234582" y="1017725"/>
            <a:ext cx="8520600" cy="899210"/>
          </a:xfrm>
        </p:spPr>
        <p:txBody>
          <a:bodyPr/>
          <a:lstStyle/>
          <a:p>
            <a:pPr marL="114300" indent="0">
              <a:buNone/>
            </a:pPr>
            <a:r>
              <a:rPr lang="en-US" dirty="0"/>
              <a:t>Using a linear regression model, there is a weak negative correlation between when a player who is picked in the first round and the length of their careers.</a:t>
            </a:r>
          </a:p>
        </p:txBody>
      </p:sp>
      <p:pic>
        <p:nvPicPr>
          <p:cNvPr id="5" name="Picture 4" descr="Chart, scatter chart&#10;&#10;Description automatically generated">
            <a:extLst>
              <a:ext uri="{FF2B5EF4-FFF2-40B4-BE49-F238E27FC236}">
                <a16:creationId xmlns:a16="http://schemas.microsoft.com/office/drawing/2014/main" id="{CA58E56C-D203-73FE-6CE2-BE722C591175}"/>
              </a:ext>
            </a:extLst>
          </p:cNvPr>
          <p:cNvPicPr>
            <a:picLocks noChangeAspect="1"/>
          </p:cNvPicPr>
          <p:nvPr/>
        </p:nvPicPr>
        <p:blipFill>
          <a:blip r:embed="rId3"/>
          <a:stretch>
            <a:fillRect/>
          </a:stretch>
        </p:blipFill>
        <p:spPr>
          <a:xfrm>
            <a:off x="677958" y="1849458"/>
            <a:ext cx="7788084" cy="3201902"/>
          </a:xfrm>
          <a:prstGeom prst="rect">
            <a:avLst/>
          </a:prstGeom>
        </p:spPr>
      </p:pic>
    </p:spTree>
    <p:extLst>
      <p:ext uri="{BB962C8B-B14F-4D97-AF65-F5344CB8AC3E}">
        <p14:creationId xmlns:p14="http://schemas.microsoft.com/office/powerpoint/2010/main" val="285059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E584-3293-5573-75BD-66790D76C53E}"/>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88451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BDC-1FF7-0787-7C23-F72266CC5E7E}"/>
              </a:ext>
            </a:extLst>
          </p:cNvPr>
          <p:cNvSpPr>
            <a:spLocks noGrp="1"/>
          </p:cNvSpPr>
          <p:nvPr>
            <p:ph type="title"/>
          </p:nvPr>
        </p:nvSpPr>
        <p:spPr/>
        <p:txBody>
          <a:bodyPr>
            <a:normAutofit fontScale="90000"/>
          </a:bodyPr>
          <a:lstStyle/>
          <a:p>
            <a:r>
              <a:rPr lang="en-US" dirty="0"/>
              <a:t>Can we predict if a team will make post-season based on their first-round pick choice(s)?</a:t>
            </a:r>
          </a:p>
        </p:txBody>
      </p:sp>
    </p:spTree>
    <p:extLst>
      <p:ext uri="{BB962C8B-B14F-4D97-AF65-F5344CB8AC3E}">
        <p14:creationId xmlns:p14="http://schemas.microsoft.com/office/powerpoint/2010/main" val="1208649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D2B4-1C97-A43A-4D31-46052D7ADBAE}"/>
              </a:ext>
            </a:extLst>
          </p:cNvPr>
          <p:cNvSpPr>
            <a:spLocks noGrp="1"/>
          </p:cNvSpPr>
          <p:nvPr>
            <p:ph type="title"/>
          </p:nvPr>
        </p:nvSpPr>
        <p:spPr>
          <a:xfrm>
            <a:off x="265500" y="109176"/>
            <a:ext cx="4045200" cy="1710300"/>
          </a:xfrm>
        </p:spPr>
        <p:txBody>
          <a:bodyPr/>
          <a:lstStyle/>
          <a:p>
            <a:r>
              <a:rPr lang="en-US" dirty="0"/>
              <a:t>Random Forest Model</a:t>
            </a:r>
          </a:p>
        </p:txBody>
      </p:sp>
      <p:sp>
        <p:nvSpPr>
          <p:cNvPr id="3" name="Subtitle 2">
            <a:extLst>
              <a:ext uri="{FF2B5EF4-FFF2-40B4-BE49-F238E27FC236}">
                <a16:creationId xmlns:a16="http://schemas.microsoft.com/office/drawing/2014/main" id="{14BAB04C-54EC-3CCB-8FCF-E5B5E5A4FBEF}"/>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7D3F0432-C8DE-31F7-234B-EA3F2B2CBF6D}"/>
              </a:ext>
            </a:extLst>
          </p:cNvPr>
          <p:cNvSpPr>
            <a:spLocks noGrp="1"/>
          </p:cNvSpPr>
          <p:nvPr>
            <p:ph type="body" idx="2"/>
          </p:nvPr>
        </p:nvSpPr>
        <p:spPr>
          <a:xfrm>
            <a:off x="4928483" y="278367"/>
            <a:ext cx="3837000" cy="685959"/>
          </a:xfrm>
        </p:spPr>
        <p:txBody>
          <a:bodyPr/>
          <a:lstStyle/>
          <a:p>
            <a:pPr marL="114300" indent="0">
              <a:buNone/>
            </a:pPr>
            <a:r>
              <a:rPr lang="en-US" dirty="0"/>
              <a:t>Top Features</a:t>
            </a:r>
          </a:p>
        </p:txBody>
      </p:sp>
      <p:pic>
        <p:nvPicPr>
          <p:cNvPr id="6" name="Picture 5" descr="A screenshot of a computer&#10;&#10;Description automatically generated with medium confidence">
            <a:extLst>
              <a:ext uri="{FF2B5EF4-FFF2-40B4-BE49-F238E27FC236}">
                <a16:creationId xmlns:a16="http://schemas.microsoft.com/office/drawing/2014/main" id="{88D23878-91F0-29D1-5DF9-45C043B464FE}"/>
              </a:ext>
            </a:extLst>
          </p:cNvPr>
          <p:cNvPicPr>
            <a:picLocks noChangeAspect="1"/>
          </p:cNvPicPr>
          <p:nvPr/>
        </p:nvPicPr>
        <p:blipFill rotWithShape="1">
          <a:blip r:embed="rId3"/>
          <a:srcRect r="4240"/>
          <a:stretch/>
        </p:blipFill>
        <p:spPr>
          <a:xfrm>
            <a:off x="79485" y="2086026"/>
            <a:ext cx="4417229" cy="2863850"/>
          </a:xfrm>
          <a:prstGeom prst="rect">
            <a:avLst/>
          </a:prstGeom>
        </p:spPr>
      </p:pic>
      <p:pic>
        <p:nvPicPr>
          <p:cNvPr id="8" name="Picture 7" descr="Text&#10;&#10;Description automatically generated">
            <a:extLst>
              <a:ext uri="{FF2B5EF4-FFF2-40B4-BE49-F238E27FC236}">
                <a16:creationId xmlns:a16="http://schemas.microsoft.com/office/drawing/2014/main" id="{BC1685BD-B5D8-DE80-4530-6E649D574780}"/>
              </a:ext>
            </a:extLst>
          </p:cNvPr>
          <p:cNvPicPr>
            <a:picLocks noChangeAspect="1"/>
          </p:cNvPicPr>
          <p:nvPr/>
        </p:nvPicPr>
        <p:blipFill>
          <a:blip r:embed="rId4"/>
          <a:stretch>
            <a:fillRect/>
          </a:stretch>
        </p:blipFill>
        <p:spPr>
          <a:xfrm>
            <a:off x="5002498" y="866976"/>
            <a:ext cx="3175000" cy="1905000"/>
          </a:xfrm>
          <a:prstGeom prst="rect">
            <a:avLst/>
          </a:prstGeom>
        </p:spPr>
      </p:pic>
    </p:spTree>
    <p:extLst>
      <p:ext uri="{BB962C8B-B14F-4D97-AF65-F5344CB8AC3E}">
        <p14:creationId xmlns:p14="http://schemas.microsoft.com/office/powerpoint/2010/main" val="2370079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769A-B282-FEAC-9D5A-C184CACF8995}"/>
              </a:ext>
            </a:extLst>
          </p:cNvPr>
          <p:cNvSpPr>
            <a:spLocks noGrp="1"/>
          </p:cNvSpPr>
          <p:nvPr>
            <p:ph type="title"/>
          </p:nvPr>
        </p:nvSpPr>
        <p:spPr>
          <a:xfrm>
            <a:off x="265500" y="244505"/>
            <a:ext cx="4045200" cy="1710300"/>
          </a:xfrm>
        </p:spPr>
        <p:txBody>
          <a:bodyPr/>
          <a:lstStyle/>
          <a:p>
            <a:r>
              <a:rPr lang="en-US" dirty="0"/>
              <a:t>Deep Learning Model</a:t>
            </a:r>
          </a:p>
        </p:txBody>
      </p:sp>
      <p:sp>
        <p:nvSpPr>
          <p:cNvPr id="8" name="Subtitle 7">
            <a:extLst>
              <a:ext uri="{FF2B5EF4-FFF2-40B4-BE49-F238E27FC236}">
                <a16:creationId xmlns:a16="http://schemas.microsoft.com/office/drawing/2014/main" id="{10B0F1A5-BA73-9C9C-D544-D1084917E465}"/>
              </a:ext>
            </a:extLst>
          </p:cNvPr>
          <p:cNvSpPr>
            <a:spLocks noGrp="1"/>
          </p:cNvSpPr>
          <p:nvPr>
            <p:ph type="subTitle" idx="1"/>
          </p:nvPr>
        </p:nvSpPr>
        <p:spPr/>
        <p:txBody>
          <a:bodyPr/>
          <a:lstStyle/>
          <a:p>
            <a:r>
              <a:rPr lang="en-US" dirty="0"/>
              <a:t>Loss: 0.580104</a:t>
            </a:r>
          </a:p>
          <a:p>
            <a:endParaRPr lang="en-US" dirty="0"/>
          </a:p>
          <a:p>
            <a:r>
              <a:rPr lang="en-US" dirty="0"/>
              <a:t>Accuracy: 0.770053</a:t>
            </a:r>
          </a:p>
        </p:txBody>
      </p:sp>
      <p:sp>
        <p:nvSpPr>
          <p:cNvPr id="9" name="Text Placeholder 8">
            <a:extLst>
              <a:ext uri="{FF2B5EF4-FFF2-40B4-BE49-F238E27FC236}">
                <a16:creationId xmlns:a16="http://schemas.microsoft.com/office/drawing/2014/main" id="{AB9672EA-1743-4E77-C5AF-B20E4856487D}"/>
              </a:ext>
            </a:extLst>
          </p:cNvPr>
          <p:cNvSpPr>
            <a:spLocks noGrp="1"/>
          </p:cNvSpPr>
          <p:nvPr>
            <p:ph type="body" idx="2"/>
          </p:nvPr>
        </p:nvSpPr>
        <p:spPr>
          <a:xfrm>
            <a:off x="4833302" y="241115"/>
            <a:ext cx="3837000" cy="851212"/>
          </a:xfrm>
        </p:spPr>
        <p:txBody>
          <a:bodyPr/>
          <a:lstStyle/>
          <a:p>
            <a:pPr marL="114300" indent="0">
              <a:buNone/>
            </a:pPr>
            <a:r>
              <a:rPr lang="en-US" dirty="0"/>
              <a:t>Using Keras Tuner…</a:t>
            </a:r>
          </a:p>
        </p:txBody>
      </p:sp>
      <p:pic>
        <p:nvPicPr>
          <p:cNvPr id="5" name="Picture 4" descr="Text&#10;&#10;Description automatically generated">
            <a:extLst>
              <a:ext uri="{FF2B5EF4-FFF2-40B4-BE49-F238E27FC236}">
                <a16:creationId xmlns:a16="http://schemas.microsoft.com/office/drawing/2014/main" id="{6C486229-2FCB-D8D1-1A91-A763B72C6A4E}"/>
              </a:ext>
            </a:extLst>
          </p:cNvPr>
          <p:cNvPicPr>
            <a:picLocks noChangeAspect="1"/>
          </p:cNvPicPr>
          <p:nvPr/>
        </p:nvPicPr>
        <p:blipFill>
          <a:blip r:embed="rId3"/>
          <a:stretch>
            <a:fillRect/>
          </a:stretch>
        </p:blipFill>
        <p:spPr>
          <a:xfrm>
            <a:off x="5057651" y="925417"/>
            <a:ext cx="2705100" cy="3022600"/>
          </a:xfrm>
          <a:prstGeom prst="rect">
            <a:avLst/>
          </a:prstGeom>
        </p:spPr>
      </p:pic>
    </p:spTree>
    <p:extLst>
      <p:ext uri="{BB962C8B-B14F-4D97-AF65-F5344CB8AC3E}">
        <p14:creationId xmlns:p14="http://schemas.microsoft.com/office/powerpoint/2010/main" val="208200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3598-5439-4987-CB97-4751801EB084}"/>
              </a:ext>
            </a:extLst>
          </p:cNvPr>
          <p:cNvSpPr>
            <a:spLocks noGrp="1"/>
          </p:cNvSpPr>
          <p:nvPr>
            <p:ph type="title"/>
          </p:nvPr>
        </p:nvSpPr>
        <p:spPr/>
        <p:txBody>
          <a:bodyPr>
            <a:normAutofit fontScale="90000"/>
          </a:bodyPr>
          <a:lstStyle/>
          <a:p>
            <a:r>
              <a:rPr lang="en-US" dirty="0"/>
              <a:t>Further Investigation</a:t>
            </a:r>
          </a:p>
        </p:txBody>
      </p:sp>
      <p:sp>
        <p:nvSpPr>
          <p:cNvPr id="3" name="Text Placeholder 2">
            <a:extLst>
              <a:ext uri="{FF2B5EF4-FFF2-40B4-BE49-F238E27FC236}">
                <a16:creationId xmlns:a16="http://schemas.microsoft.com/office/drawing/2014/main" id="{BE7F0F6A-C5F8-97A1-F0FA-08DDE97F768D}"/>
              </a:ext>
            </a:extLst>
          </p:cNvPr>
          <p:cNvSpPr>
            <a:spLocks noGrp="1"/>
          </p:cNvSpPr>
          <p:nvPr>
            <p:ph type="body" idx="1"/>
          </p:nvPr>
        </p:nvSpPr>
        <p:spPr/>
        <p:txBody>
          <a:bodyPr/>
          <a:lstStyle/>
          <a:p>
            <a:r>
              <a:rPr lang="en-US" dirty="0"/>
              <a:t>Deeper analysis of playoff performance based on the top features from the Random Forest Model.</a:t>
            </a:r>
          </a:p>
          <a:p>
            <a:r>
              <a:rPr lang="en-US" dirty="0"/>
              <a:t>Potential difference in predictive outcome based on player position (pitcher vs fielder).</a:t>
            </a:r>
          </a:p>
          <a:p>
            <a:r>
              <a:rPr lang="en-US" dirty="0"/>
              <a:t>Are there additional features that could be added to improve our model(s)?</a:t>
            </a:r>
          </a:p>
          <a:p>
            <a:r>
              <a:rPr lang="en-US" dirty="0"/>
              <a:t>Could this be a resource for fantasy baseball or teams to use in their draft selection?</a:t>
            </a:r>
          </a:p>
          <a:p>
            <a:r>
              <a:rPr lang="en-US" dirty="0"/>
              <a:t>Is there a correlation between their round pick and WAR (overall performance) stat?</a:t>
            </a:r>
          </a:p>
        </p:txBody>
      </p:sp>
    </p:spTree>
    <p:extLst>
      <p:ext uri="{BB962C8B-B14F-4D97-AF65-F5344CB8AC3E}">
        <p14:creationId xmlns:p14="http://schemas.microsoft.com/office/powerpoint/2010/main" val="1168967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0BDC-1FF7-0787-7C23-F72266CC5E7E}"/>
              </a:ext>
            </a:extLst>
          </p:cNvPr>
          <p:cNvSpPr>
            <a:spLocks noGrp="1"/>
          </p:cNvSpPr>
          <p:nvPr>
            <p:ph type="title"/>
          </p:nvPr>
        </p:nvSpPr>
        <p:spPr/>
        <p:txBody>
          <a:bodyPr>
            <a:normAutofit fontScale="90000"/>
          </a:bodyPr>
          <a:lstStyle/>
          <a:p>
            <a:r>
              <a:rPr lang="en-US" dirty="0"/>
              <a:t>Can we predict if a team will make post-season based on their first-round pick choice(s)?</a:t>
            </a:r>
          </a:p>
        </p:txBody>
      </p:sp>
    </p:spTree>
    <p:extLst>
      <p:ext uri="{BB962C8B-B14F-4D97-AF65-F5344CB8AC3E}">
        <p14:creationId xmlns:p14="http://schemas.microsoft.com/office/powerpoint/2010/main" val="1452957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Round Draft Pick Prediction </a:t>
            </a:r>
            <a:endParaRPr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t>The purpose of this analysis is to see if there is a correlation between longevity and the draft round pick of a major league baseball player. </a:t>
            </a:r>
            <a:endParaRPr sz="2000" dirty="0"/>
          </a:p>
        </p:txBody>
      </p:sp>
      <p:pic>
        <p:nvPicPr>
          <p:cNvPr id="71" name="Google Shape;71;p14"/>
          <p:cNvPicPr preferRelativeResize="0"/>
          <p:nvPr/>
        </p:nvPicPr>
        <p:blipFill>
          <a:blip r:embed="rId3">
            <a:alphaModFix/>
          </a:blip>
          <a:stretch>
            <a:fillRect/>
          </a:stretch>
        </p:blipFill>
        <p:spPr>
          <a:xfrm>
            <a:off x="2849925" y="3212575"/>
            <a:ext cx="3867150" cy="1485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7D203-5DAD-1D8F-91E0-60006DABBC92}"/>
              </a:ext>
            </a:extLst>
          </p:cNvPr>
          <p:cNvSpPr>
            <a:spLocks noGrp="1"/>
          </p:cNvSpPr>
          <p:nvPr>
            <p:ph type="title"/>
          </p:nvPr>
        </p:nvSpPr>
        <p:spPr>
          <a:xfrm>
            <a:off x="179498" y="147570"/>
            <a:ext cx="8520600" cy="572700"/>
          </a:xfrm>
        </p:spPr>
        <p:txBody>
          <a:bodyPr>
            <a:normAutofit fontScale="90000"/>
          </a:bodyPr>
          <a:lstStyle/>
          <a:p>
            <a:r>
              <a:rPr lang="en-US" dirty="0"/>
              <a:t>K- Means Elbow Curve</a:t>
            </a:r>
          </a:p>
        </p:txBody>
      </p:sp>
      <p:pic>
        <p:nvPicPr>
          <p:cNvPr id="4" name="Picture 3" descr="Chart&#10;&#10;Description automatically generated">
            <a:extLst>
              <a:ext uri="{FF2B5EF4-FFF2-40B4-BE49-F238E27FC236}">
                <a16:creationId xmlns:a16="http://schemas.microsoft.com/office/drawing/2014/main" id="{8E1485CC-4DAF-9EB3-6E5F-DE98C398E56F}"/>
              </a:ext>
            </a:extLst>
          </p:cNvPr>
          <p:cNvPicPr>
            <a:picLocks noChangeAspect="1"/>
          </p:cNvPicPr>
          <p:nvPr/>
        </p:nvPicPr>
        <p:blipFill rotWithShape="1">
          <a:blip r:embed="rId3"/>
          <a:srcRect r="5323"/>
          <a:stretch/>
        </p:blipFill>
        <p:spPr>
          <a:xfrm>
            <a:off x="179498" y="769157"/>
            <a:ext cx="8319173" cy="3684310"/>
          </a:xfrm>
          <a:prstGeom prst="rect">
            <a:avLst/>
          </a:prstGeom>
        </p:spPr>
      </p:pic>
    </p:spTree>
    <p:extLst>
      <p:ext uri="{BB962C8B-B14F-4D97-AF65-F5344CB8AC3E}">
        <p14:creationId xmlns:p14="http://schemas.microsoft.com/office/powerpoint/2010/main" val="46723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A9C02-4061-C759-CBFF-44E7F951B8AC}"/>
              </a:ext>
            </a:extLst>
          </p:cNvPr>
          <p:cNvSpPr>
            <a:spLocks noGrp="1"/>
          </p:cNvSpPr>
          <p:nvPr>
            <p:ph type="title"/>
          </p:nvPr>
        </p:nvSpPr>
        <p:spPr>
          <a:xfrm>
            <a:off x="265500" y="299203"/>
            <a:ext cx="4045200" cy="1710300"/>
          </a:xfrm>
        </p:spPr>
        <p:txBody>
          <a:bodyPr/>
          <a:lstStyle/>
          <a:p>
            <a:r>
              <a:rPr lang="en-US" dirty="0"/>
              <a:t>Results with 4 clusters</a:t>
            </a:r>
          </a:p>
        </p:txBody>
      </p:sp>
      <p:sp>
        <p:nvSpPr>
          <p:cNvPr id="3" name="Subtitle 2">
            <a:extLst>
              <a:ext uri="{FF2B5EF4-FFF2-40B4-BE49-F238E27FC236}">
                <a16:creationId xmlns:a16="http://schemas.microsoft.com/office/drawing/2014/main" id="{D9265D84-1BF7-8EC3-DA43-01996633442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5337F4C-AF7B-A8D5-BEE5-16547625A40B}"/>
              </a:ext>
            </a:extLst>
          </p:cNvPr>
          <p:cNvSpPr>
            <a:spLocks noGrp="1"/>
          </p:cNvSpPr>
          <p:nvPr>
            <p:ph type="body" idx="2"/>
          </p:nvPr>
        </p:nvSpPr>
        <p:spPr/>
        <p:txBody>
          <a:bodyPr/>
          <a:lstStyle/>
          <a:p>
            <a:endParaRPr lang="en-US"/>
          </a:p>
        </p:txBody>
      </p:sp>
      <p:pic>
        <p:nvPicPr>
          <p:cNvPr id="5" name="Picture 4" descr="Chart, scatter chart&#10;&#10;Description automatically generated">
            <a:extLst>
              <a:ext uri="{FF2B5EF4-FFF2-40B4-BE49-F238E27FC236}">
                <a16:creationId xmlns:a16="http://schemas.microsoft.com/office/drawing/2014/main" id="{DBF8D86D-6FA4-7F17-14BE-7C73218D75B9}"/>
              </a:ext>
            </a:extLst>
          </p:cNvPr>
          <p:cNvPicPr>
            <a:picLocks noChangeAspect="1"/>
          </p:cNvPicPr>
          <p:nvPr/>
        </p:nvPicPr>
        <p:blipFill rotWithShape="1">
          <a:blip r:embed="rId3"/>
          <a:srcRect l="3913" t="5623" r="3173"/>
          <a:stretch/>
        </p:blipFill>
        <p:spPr>
          <a:xfrm>
            <a:off x="88459" y="2571750"/>
            <a:ext cx="4399282" cy="2056693"/>
          </a:xfrm>
          <a:prstGeom prst="rect">
            <a:avLst/>
          </a:prstGeom>
        </p:spPr>
      </p:pic>
      <p:pic>
        <p:nvPicPr>
          <p:cNvPr id="7" name="Picture 6" descr="Chart, scatter chart&#10;&#10;Description automatically generated">
            <a:extLst>
              <a:ext uri="{FF2B5EF4-FFF2-40B4-BE49-F238E27FC236}">
                <a16:creationId xmlns:a16="http://schemas.microsoft.com/office/drawing/2014/main" id="{31466AB1-2980-2CB4-2015-4AEAE7A5695D}"/>
              </a:ext>
            </a:extLst>
          </p:cNvPr>
          <p:cNvPicPr>
            <a:picLocks noChangeAspect="1"/>
          </p:cNvPicPr>
          <p:nvPr/>
        </p:nvPicPr>
        <p:blipFill rotWithShape="1">
          <a:blip r:embed="rId4"/>
          <a:srcRect l="3299" t="4891" r="1721" b="4891"/>
          <a:stretch/>
        </p:blipFill>
        <p:spPr>
          <a:xfrm>
            <a:off x="4664782" y="760474"/>
            <a:ext cx="4405205" cy="3658826"/>
          </a:xfrm>
          <a:prstGeom prst="rect">
            <a:avLst/>
          </a:prstGeom>
        </p:spPr>
      </p:pic>
    </p:spTree>
    <p:extLst>
      <p:ext uri="{BB962C8B-B14F-4D97-AF65-F5344CB8AC3E}">
        <p14:creationId xmlns:p14="http://schemas.microsoft.com/office/powerpoint/2010/main" val="69373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766C-DAD0-3C76-AE90-0CF8EF1E260B}"/>
              </a:ext>
            </a:extLst>
          </p:cNvPr>
          <p:cNvSpPr>
            <a:spLocks noGrp="1"/>
          </p:cNvSpPr>
          <p:nvPr>
            <p:ph type="title"/>
          </p:nvPr>
        </p:nvSpPr>
        <p:spPr/>
        <p:txBody>
          <a:bodyPr>
            <a:normAutofit fontScale="90000"/>
          </a:bodyPr>
          <a:lstStyle/>
          <a:p>
            <a:r>
              <a:rPr lang="en-US" dirty="0"/>
              <a:t>K-Means with PCA dimensionality reductions</a:t>
            </a:r>
          </a:p>
        </p:txBody>
      </p:sp>
      <p:pic>
        <p:nvPicPr>
          <p:cNvPr id="5" name="Picture 4" descr="Chart, line chart&#10;&#10;Description automatically generated">
            <a:extLst>
              <a:ext uri="{FF2B5EF4-FFF2-40B4-BE49-F238E27FC236}">
                <a16:creationId xmlns:a16="http://schemas.microsoft.com/office/drawing/2014/main" id="{6CE8A37B-A1B2-C884-E236-9E871B65C608}"/>
              </a:ext>
            </a:extLst>
          </p:cNvPr>
          <p:cNvPicPr>
            <a:picLocks noChangeAspect="1"/>
          </p:cNvPicPr>
          <p:nvPr/>
        </p:nvPicPr>
        <p:blipFill>
          <a:blip r:embed="rId3"/>
          <a:stretch>
            <a:fillRect/>
          </a:stretch>
        </p:blipFill>
        <p:spPr>
          <a:xfrm>
            <a:off x="660400" y="1166284"/>
            <a:ext cx="7518400" cy="3251200"/>
          </a:xfrm>
          <a:prstGeom prst="rect">
            <a:avLst/>
          </a:prstGeom>
        </p:spPr>
      </p:pic>
    </p:spTree>
    <p:extLst>
      <p:ext uri="{BB962C8B-B14F-4D97-AF65-F5344CB8AC3E}">
        <p14:creationId xmlns:p14="http://schemas.microsoft.com/office/powerpoint/2010/main" val="4014105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10545-BA56-7104-7084-DFBFC3CBA501}"/>
              </a:ext>
            </a:extLst>
          </p:cNvPr>
          <p:cNvSpPr>
            <a:spLocks noGrp="1"/>
          </p:cNvSpPr>
          <p:nvPr>
            <p:ph type="title"/>
          </p:nvPr>
        </p:nvSpPr>
        <p:spPr>
          <a:xfrm>
            <a:off x="265500" y="336334"/>
            <a:ext cx="4045200" cy="1710300"/>
          </a:xfrm>
        </p:spPr>
        <p:txBody>
          <a:bodyPr/>
          <a:lstStyle/>
          <a:p>
            <a:r>
              <a:rPr lang="en-US" dirty="0"/>
              <a:t>Results with PCA and 5 clusters</a:t>
            </a:r>
          </a:p>
        </p:txBody>
      </p:sp>
      <p:sp>
        <p:nvSpPr>
          <p:cNvPr id="3" name="Subtitle 2">
            <a:extLst>
              <a:ext uri="{FF2B5EF4-FFF2-40B4-BE49-F238E27FC236}">
                <a16:creationId xmlns:a16="http://schemas.microsoft.com/office/drawing/2014/main" id="{543D6AEC-D6E4-0B91-3889-C11FC74A47B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D7390311-A6EC-7B39-2C04-7381FF0BAA77}"/>
              </a:ext>
            </a:extLst>
          </p:cNvPr>
          <p:cNvSpPr>
            <a:spLocks noGrp="1"/>
          </p:cNvSpPr>
          <p:nvPr>
            <p:ph type="body" idx="2"/>
          </p:nvPr>
        </p:nvSpPr>
        <p:spPr/>
        <p:txBody>
          <a:bodyPr/>
          <a:lstStyle/>
          <a:p>
            <a:endParaRPr lang="en-US"/>
          </a:p>
        </p:txBody>
      </p:sp>
      <p:pic>
        <p:nvPicPr>
          <p:cNvPr id="6" name="Picture 5" descr="Chart, scatter chart&#10;&#10;Description automatically generated">
            <a:extLst>
              <a:ext uri="{FF2B5EF4-FFF2-40B4-BE49-F238E27FC236}">
                <a16:creationId xmlns:a16="http://schemas.microsoft.com/office/drawing/2014/main" id="{0D009FFE-C701-972E-58AD-2259CD72C0B0}"/>
              </a:ext>
            </a:extLst>
          </p:cNvPr>
          <p:cNvPicPr>
            <a:picLocks noChangeAspect="1"/>
          </p:cNvPicPr>
          <p:nvPr/>
        </p:nvPicPr>
        <p:blipFill rotWithShape="1">
          <a:blip r:embed="rId3"/>
          <a:srcRect l="2099" t="5976" r="3581"/>
          <a:stretch/>
        </p:blipFill>
        <p:spPr>
          <a:xfrm>
            <a:off x="121532" y="2571750"/>
            <a:ext cx="4361327" cy="2020824"/>
          </a:xfrm>
          <a:prstGeom prst="rect">
            <a:avLst/>
          </a:prstGeom>
        </p:spPr>
      </p:pic>
      <p:pic>
        <p:nvPicPr>
          <p:cNvPr id="8" name="Picture 7" descr="Chart, scatter chart&#10;&#10;Description automatically generated">
            <a:extLst>
              <a:ext uri="{FF2B5EF4-FFF2-40B4-BE49-F238E27FC236}">
                <a16:creationId xmlns:a16="http://schemas.microsoft.com/office/drawing/2014/main" id="{42B75396-9C42-3C1B-E73C-93B83E5E753E}"/>
              </a:ext>
            </a:extLst>
          </p:cNvPr>
          <p:cNvPicPr>
            <a:picLocks noChangeAspect="1"/>
          </p:cNvPicPr>
          <p:nvPr/>
        </p:nvPicPr>
        <p:blipFill rotWithShape="1">
          <a:blip r:embed="rId4"/>
          <a:srcRect l="3232" t="10682" r="1883" b="6994"/>
          <a:stretch/>
        </p:blipFill>
        <p:spPr>
          <a:xfrm>
            <a:off x="4572000" y="637563"/>
            <a:ext cx="4450468" cy="3868374"/>
          </a:xfrm>
          <a:prstGeom prst="rect">
            <a:avLst/>
          </a:prstGeom>
        </p:spPr>
      </p:pic>
    </p:spTree>
    <p:extLst>
      <p:ext uri="{BB962C8B-B14F-4D97-AF65-F5344CB8AC3E}">
        <p14:creationId xmlns:p14="http://schemas.microsoft.com/office/powerpoint/2010/main" val="3223079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AC36EB-5B3E-FA06-AFEA-2A9E2F23AA36}"/>
              </a:ext>
            </a:extLst>
          </p:cNvPr>
          <p:cNvSpPr>
            <a:spLocks noGrp="1"/>
          </p:cNvSpPr>
          <p:nvPr>
            <p:ph type="title"/>
          </p:nvPr>
        </p:nvSpPr>
        <p:spPr/>
        <p:txBody>
          <a:bodyPr>
            <a:normAutofit fontScale="90000"/>
          </a:bodyPr>
          <a:lstStyle/>
          <a:p>
            <a:r>
              <a:rPr lang="en-US" dirty="0"/>
              <a:t>Further Investigation</a:t>
            </a:r>
          </a:p>
        </p:txBody>
      </p:sp>
      <p:sp>
        <p:nvSpPr>
          <p:cNvPr id="6" name="Text Placeholder 5">
            <a:extLst>
              <a:ext uri="{FF2B5EF4-FFF2-40B4-BE49-F238E27FC236}">
                <a16:creationId xmlns:a16="http://schemas.microsoft.com/office/drawing/2014/main" id="{2F0CA13D-8D10-8075-A657-3A0CF4DB9AD8}"/>
              </a:ext>
            </a:extLst>
          </p:cNvPr>
          <p:cNvSpPr>
            <a:spLocks noGrp="1"/>
          </p:cNvSpPr>
          <p:nvPr>
            <p:ph type="body" idx="1"/>
          </p:nvPr>
        </p:nvSpPr>
        <p:spPr/>
        <p:txBody>
          <a:bodyPr/>
          <a:lstStyle/>
          <a:p>
            <a:r>
              <a:rPr lang="en-US" dirty="0"/>
              <a:t>Determining why career length data was grouped the way it was.</a:t>
            </a:r>
          </a:p>
          <a:p>
            <a:pPr marL="114300" indent="0">
              <a:buNone/>
            </a:pPr>
            <a:endParaRPr lang="en-US" dirty="0"/>
          </a:p>
          <a:p>
            <a:pPr marL="114300" indent="0">
              <a:buNone/>
            </a:pPr>
            <a:endParaRPr lang="en-US" dirty="0"/>
          </a:p>
          <a:p>
            <a:pPr marL="114300" indent="0">
              <a:buNone/>
            </a:pPr>
            <a:r>
              <a:rPr lang="en-US" sz="2400" dirty="0"/>
              <a:t>Hypothesis:</a:t>
            </a:r>
          </a:p>
          <a:p>
            <a:pPr marL="114300" indent="0">
              <a:buNone/>
            </a:pPr>
            <a:r>
              <a:rPr lang="en-US" sz="1600" dirty="0"/>
              <a:t>Career Stats and/or player position</a:t>
            </a:r>
          </a:p>
        </p:txBody>
      </p:sp>
    </p:spTree>
    <p:extLst>
      <p:ext uri="{BB962C8B-B14F-4D97-AF65-F5344CB8AC3E}">
        <p14:creationId xmlns:p14="http://schemas.microsoft.com/office/powerpoint/2010/main" val="2983245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1274600" y="595950"/>
            <a:ext cx="63690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Tools Used </a:t>
            </a:r>
            <a:endParaRPr dirty="0"/>
          </a:p>
        </p:txBody>
      </p:sp>
      <p:sp>
        <p:nvSpPr>
          <p:cNvPr id="105" name="Google Shape;105;p18"/>
          <p:cNvSpPr txBox="1"/>
          <p:nvPr/>
        </p:nvSpPr>
        <p:spPr>
          <a:xfrm flipH="1">
            <a:off x="823650" y="1432500"/>
            <a:ext cx="6666000" cy="184662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SQL </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Baseball-reference.com</a:t>
            </a:r>
          </a:p>
          <a:p>
            <a:pPr marL="0" lvl="0" indent="0" algn="l" rtl="0">
              <a:spcBef>
                <a:spcPts val="0"/>
              </a:spcBef>
              <a:spcAft>
                <a:spcPts val="0"/>
              </a:spcAft>
              <a:buNone/>
            </a:pPr>
            <a:r>
              <a:rPr lang="en" sz="1800" dirty="0">
                <a:solidFill>
                  <a:schemeClr val="tx1"/>
                </a:solidFill>
                <a:latin typeface="Average"/>
                <a:ea typeface="Average"/>
                <a:cs typeface="Average"/>
                <a:sym typeface="Average"/>
              </a:rPr>
              <a:t>Kaggle.com</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Python &amp; Pandas</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HTML</a:t>
            </a:r>
          </a:p>
          <a:p>
            <a:pPr marL="0" lvl="0" indent="0" algn="l" rtl="0">
              <a:spcBef>
                <a:spcPts val="0"/>
              </a:spcBef>
              <a:spcAft>
                <a:spcPts val="0"/>
              </a:spcAft>
              <a:buNone/>
            </a:pPr>
            <a:r>
              <a:rPr lang="en-US" sz="1800" dirty="0">
                <a:solidFill>
                  <a:schemeClr val="tx1"/>
                </a:solidFill>
                <a:latin typeface="Average"/>
                <a:ea typeface="Average"/>
                <a:cs typeface="Average"/>
                <a:sym typeface="Average"/>
              </a:rPr>
              <a:t>Tableau</a:t>
            </a:r>
            <a:endParaRPr sz="1800" dirty="0">
              <a:solidFill>
                <a:schemeClr val="tx1"/>
              </a:solidFill>
              <a:latin typeface="Average"/>
              <a:ea typeface="Average"/>
              <a:cs typeface="Average"/>
              <a:sym typeface="Averag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Contact</a:t>
            </a:r>
            <a:endParaRPr/>
          </a:p>
        </p:txBody>
      </p:sp>
      <p:sp>
        <p:nvSpPr>
          <p:cNvPr id="123" name="Google Shape;12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400" dirty="0"/>
              <a:t>Danielle Silvaggio</a:t>
            </a:r>
          </a:p>
          <a:p>
            <a:pPr marL="0" lvl="0" indent="0">
              <a:buNone/>
            </a:pPr>
            <a:r>
              <a:rPr lang="en-US" sz="1400" i="1" dirty="0">
                <a:hlinkClick r:id="rId3"/>
              </a:rPr>
              <a:t>https://</a:t>
            </a:r>
            <a:r>
              <a:rPr lang="en-US" sz="1400" i="1" dirty="0" err="1">
                <a:hlinkClick r:id="rId3"/>
              </a:rPr>
              <a:t>github.com</a:t>
            </a:r>
            <a:r>
              <a:rPr lang="en-US" sz="1400" i="1" dirty="0">
                <a:hlinkClick r:id="rId3"/>
              </a:rPr>
              <a:t>/</a:t>
            </a:r>
            <a:r>
              <a:rPr lang="en-US" sz="1400" i="1" dirty="0" err="1">
                <a:hlinkClick r:id="rId3"/>
              </a:rPr>
              <a:t>dsilvaggio</a:t>
            </a:r>
            <a:endParaRPr lang="en-US" sz="1400" i="1"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Lucy </a:t>
            </a:r>
            <a:r>
              <a:rPr lang="en-US" sz="1400" dirty="0" err="1"/>
              <a:t>Mccanna</a:t>
            </a:r>
            <a:endParaRPr lang="en-US" sz="1400" dirty="0"/>
          </a:p>
          <a:p>
            <a:pPr marL="0" lvl="0" indent="0">
              <a:buNone/>
            </a:pPr>
            <a:r>
              <a:rPr lang="en-US" sz="1400" i="1" dirty="0">
                <a:hlinkClick r:id="rId4"/>
              </a:rPr>
              <a:t>https://</a:t>
            </a:r>
            <a:r>
              <a:rPr lang="en-US" sz="1400" i="1" dirty="0" err="1">
                <a:hlinkClick r:id="rId4"/>
              </a:rPr>
              <a:t>github.com</a:t>
            </a:r>
            <a:r>
              <a:rPr lang="en-US" sz="1400" i="1" dirty="0">
                <a:hlinkClick r:id="rId4"/>
              </a:rPr>
              <a:t>/</a:t>
            </a:r>
            <a:r>
              <a:rPr lang="en-US" sz="1400" i="1" dirty="0" err="1">
                <a:hlinkClick r:id="rId4"/>
              </a:rPr>
              <a:t>lucymccanna</a:t>
            </a:r>
            <a:endParaRPr lang="en-US" sz="1400" i="1"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Bethany Knowlton</a:t>
            </a:r>
          </a:p>
          <a:p>
            <a:pPr marL="0" lvl="0" indent="0">
              <a:buNone/>
            </a:pPr>
            <a:r>
              <a:rPr lang="en-US" sz="1400" i="1" dirty="0">
                <a:hlinkClick r:id="rId5"/>
              </a:rPr>
              <a:t>https://</a:t>
            </a:r>
            <a:r>
              <a:rPr lang="en-US" sz="1400" i="1" dirty="0" err="1">
                <a:hlinkClick r:id="rId5"/>
              </a:rPr>
              <a:t>github.com</a:t>
            </a:r>
            <a:r>
              <a:rPr lang="en-US" sz="1400" i="1" dirty="0">
                <a:hlinkClick r:id="rId5"/>
              </a:rPr>
              <a:t>/bknowlton2401</a:t>
            </a:r>
            <a:endParaRPr lang="en-US" sz="1400" i="1"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Joshua Braun</a:t>
            </a:r>
          </a:p>
          <a:p>
            <a:pPr marL="0" lvl="0" indent="0">
              <a:buNone/>
            </a:pPr>
            <a:r>
              <a:rPr lang="en-US" sz="1400" i="1" dirty="0">
                <a:hlinkClick r:id="rId6"/>
              </a:rPr>
              <a:t>https://</a:t>
            </a:r>
            <a:r>
              <a:rPr lang="en-US" sz="1400" i="1" dirty="0" err="1">
                <a:hlinkClick r:id="rId6"/>
              </a:rPr>
              <a:t>github.com</a:t>
            </a:r>
            <a:r>
              <a:rPr lang="en-US" sz="1400" i="1" dirty="0">
                <a:hlinkClick r:id="rId6"/>
              </a:rPr>
              <a:t>/jtbraun8</a:t>
            </a:r>
            <a:endParaRPr sz="1400" i="1" dirty="0"/>
          </a:p>
        </p:txBody>
      </p:sp>
      <p:pic>
        <p:nvPicPr>
          <p:cNvPr id="124" name="Google Shape;124;p20" descr="Upward shot of Golden Gate Bridge against blue sky"/>
          <p:cNvPicPr preferRelativeResize="0"/>
          <p:nvPr/>
        </p:nvPicPr>
        <p:blipFill rotWithShape="1">
          <a:blip r:embed="rId7">
            <a:alphaModFix/>
          </a:blip>
          <a:srcRect l="19071" t="9" r="4853"/>
          <a:stretch/>
        </p:blipFill>
        <p:spPr>
          <a:xfrm>
            <a:off x="3274676" y="0"/>
            <a:ext cx="5869325" cy="5143504"/>
          </a:xfrm>
          <a:prstGeom prst="rect">
            <a:avLst/>
          </a:prstGeom>
          <a:noFill/>
          <a:ln>
            <a:noFill/>
          </a:ln>
        </p:spPr>
      </p:pic>
      <p:pic>
        <p:nvPicPr>
          <p:cNvPr id="125" name="Google Shape;125;p20"/>
          <p:cNvPicPr preferRelativeResize="0"/>
          <p:nvPr/>
        </p:nvPicPr>
        <p:blipFill>
          <a:blip r:embed="rId8">
            <a:alphaModFix/>
          </a:blip>
          <a:stretch>
            <a:fillRect/>
          </a:stretch>
        </p:blipFill>
        <p:spPr>
          <a:xfrm>
            <a:off x="3119700" y="0"/>
            <a:ext cx="6024298" cy="514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Questions </a:t>
            </a:r>
            <a:endParaRPr dirty="0"/>
          </a:p>
        </p:txBody>
      </p:sp>
      <p:sp>
        <p:nvSpPr>
          <p:cNvPr id="77" name="Google Shape;77;p15"/>
          <p:cNvSpPr txBox="1"/>
          <p:nvPr/>
        </p:nvSpPr>
        <p:spPr>
          <a:xfrm>
            <a:off x="405423" y="2194595"/>
            <a:ext cx="7851900" cy="15080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the team making it to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longevity in the MLB?</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pic>
        <p:nvPicPr>
          <p:cNvPr id="78" name="Google Shape;78;p15"/>
          <p:cNvPicPr preferRelativeResize="0"/>
          <p:nvPr/>
        </p:nvPicPr>
        <p:blipFill>
          <a:blip r:embed="rId3">
            <a:alphaModFix/>
          </a:blip>
          <a:stretch>
            <a:fillRect/>
          </a:stretch>
        </p:blipFill>
        <p:spPr>
          <a:xfrm>
            <a:off x="6435876" y="231075"/>
            <a:ext cx="2396424" cy="157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Stats included </a:t>
            </a:r>
            <a:endParaRPr dirty="0"/>
          </a:p>
        </p:txBody>
      </p:sp>
      <p:sp>
        <p:nvSpPr>
          <p:cNvPr id="84" name="Google Shape;84;p16"/>
          <p:cNvSpPr txBox="1">
            <a:spLocks noGrp="1"/>
          </p:cNvSpPr>
          <p:nvPr>
            <p:ph type="body" idx="2"/>
          </p:nvPr>
        </p:nvSpPr>
        <p:spPr>
          <a:xfrm>
            <a:off x="4949400" y="339275"/>
            <a:ext cx="3929100" cy="4265064"/>
          </a:xfrm>
          <a:prstGeom prst="rect">
            <a:avLst/>
          </a:prstGeom>
        </p:spPr>
        <p:txBody>
          <a:bodyPr spcFirstLastPara="1" wrap="square" lIns="91425" tIns="91425" rIns="91425" bIns="91425" anchor="ctr" anchorCtr="0">
            <a:normAutofit fontScale="92500" lnSpcReduction="10000"/>
          </a:bodyPr>
          <a:lstStyle/>
          <a:p>
            <a:pPr marL="285750" lvl="0" indent="-285750" algn="l" rtl="0">
              <a:spcBef>
                <a:spcPts val="0"/>
              </a:spcBef>
              <a:spcAft>
                <a:spcPts val="0"/>
              </a:spcAft>
              <a:buFont typeface="Wingdings" pitchFamily="2" charset="2"/>
              <a:buChar char="ü"/>
            </a:pPr>
            <a:r>
              <a:rPr lang="en" dirty="0"/>
              <a:t>Overall draft pick</a:t>
            </a:r>
          </a:p>
          <a:p>
            <a:pPr marL="285750" lvl="0" indent="-285750" algn="l" rtl="0">
              <a:spcBef>
                <a:spcPts val="0"/>
              </a:spcBef>
              <a:spcAft>
                <a:spcPts val="0"/>
              </a:spcAft>
              <a:buFont typeface="Wingdings" pitchFamily="2" charset="2"/>
              <a:buChar char="ü"/>
            </a:pPr>
            <a:r>
              <a:rPr lang="en" dirty="0"/>
              <a:t>Initial signing salary/bonus</a:t>
            </a:r>
            <a:endParaRPr dirty="0"/>
          </a:p>
          <a:p>
            <a:pPr marL="285750" lvl="0" indent="-285750" algn="l" rtl="0">
              <a:spcBef>
                <a:spcPts val="0"/>
              </a:spcBef>
              <a:spcAft>
                <a:spcPts val="0"/>
              </a:spcAft>
              <a:buFont typeface="Wingdings" pitchFamily="2" charset="2"/>
              <a:buChar char="ü"/>
            </a:pPr>
            <a:r>
              <a:rPr lang="en" dirty="0"/>
              <a:t>Average annual salary over the length of </a:t>
            </a:r>
            <a:r>
              <a:rPr lang="en-US" dirty="0"/>
              <a:t>player's</a:t>
            </a:r>
            <a:r>
              <a:rPr lang="en" dirty="0"/>
              <a:t> career</a:t>
            </a:r>
          </a:p>
          <a:p>
            <a:pPr marL="285750" lvl="0" indent="-285750" algn="l" rtl="0">
              <a:spcBef>
                <a:spcPts val="0"/>
              </a:spcBef>
              <a:spcAft>
                <a:spcPts val="0"/>
              </a:spcAft>
              <a:buFont typeface="Wingdings" pitchFamily="2" charset="2"/>
              <a:buChar char="ü"/>
            </a:pPr>
            <a:r>
              <a:rPr lang="en-US" dirty="0"/>
              <a:t>Batting and Pitching stats for their career </a:t>
            </a:r>
            <a:endParaRPr dirty="0"/>
          </a:p>
          <a:p>
            <a:pPr marL="285750" lvl="0" indent="-285750" algn="l" rtl="0">
              <a:spcBef>
                <a:spcPts val="0"/>
              </a:spcBef>
              <a:spcAft>
                <a:spcPts val="0"/>
              </a:spcAft>
              <a:buFont typeface="Wingdings" pitchFamily="2" charset="2"/>
              <a:buChar char="ü"/>
            </a:pPr>
            <a:r>
              <a:rPr lang="en" dirty="0"/>
              <a:t>What awards did the players accumulate? </a:t>
            </a:r>
            <a:endParaRPr dirty="0"/>
          </a:p>
          <a:p>
            <a:pPr marL="285750" lvl="0" indent="-285750" algn="l" rtl="0">
              <a:spcBef>
                <a:spcPts val="0"/>
              </a:spcBef>
              <a:spcAft>
                <a:spcPts val="0"/>
              </a:spcAft>
              <a:buFont typeface="Wingdings" pitchFamily="2" charset="2"/>
              <a:buChar char="ü"/>
            </a:pPr>
            <a:r>
              <a:rPr lang="en" dirty="0"/>
              <a:t>How many games did they play? </a:t>
            </a:r>
            <a:endParaRPr dirty="0"/>
          </a:p>
          <a:p>
            <a:pPr marL="285750" lvl="0" indent="-285750" algn="l" rtl="0">
              <a:spcBef>
                <a:spcPts val="0"/>
              </a:spcBef>
              <a:spcAft>
                <a:spcPts val="0"/>
              </a:spcAft>
              <a:buFont typeface="Wingdings" pitchFamily="2" charset="2"/>
              <a:buChar char="ü"/>
            </a:pPr>
            <a:r>
              <a:rPr lang="en" dirty="0"/>
              <a:t>If the average MLB player’s career is 4-6 years, how does 1st and 2nd round players compare?</a:t>
            </a:r>
            <a:endParaRPr dirty="0"/>
          </a:p>
          <a:p>
            <a:pPr marL="285750" lvl="0" indent="-285750" algn="l" rtl="0">
              <a:spcBef>
                <a:spcPts val="0"/>
              </a:spcBef>
              <a:spcAft>
                <a:spcPts val="0"/>
              </a:spcAft>
              <a:buFont typeface="Wingdings" pitchFamily="2" charset="2"/>
              <a:buChar char="ü"/>
            </a:pPr>
            <a:r>
              <a:rPr lang="en" dirty="0"/>
              <a:t>What is their overall batting average?</a:t>
            </a:r>
          </a:p>
          <a:p>
            <a:pPr marL="285750" lvl="0" indent="-285750" algn="l" rtl="0">
              <a:spcBef>
                <a:spcPts val="0"/>
              </a:spcBef>
              <a:spcAft>
                <a:spcPts val="0"/>
              </a:spcAft>
              <a:buFont typeface="Wingdings" pitchFamily="2" charset="2"/>
              <a:buChar char="ü"/>
            </a:pPr>
            <a:r>
              <a:rPr lang="en" dirty="0"/>
              <a:t>What is their length per initial team they were drafted?</a:t>
            </a:r>
            <a:endParaRPr dirty="0"/>
          </a:p>
          <a:p>
            <a:pPr marL="0" lvl="0" indent="0" algn="l" rtl="0">
              <a:spcBef>
                <a:spcPts val="0"/>
              </a:spcBef>
              <a:spcAft>
                <a:spcPts val="0"/>
              </a:spcAft>
              <a:buNone/>
            </a:pPr>
            <a:endParaRPr sz="1500" dirty="0"/>
          </a:p>
        </p:txBody>
      </p:sp>
      <p:pic>
        <p:nvPicPr>
          <p:cNvPr id="85" name="Google Shape;85;p16"/>
          <p:cNvPicPr preferRelativeResize="0"/>
          <p:nvPr/>
        </p:nvPicPr>
        <p:blipFill>
          <a:blip r:embed="rId3">
            <a:alphaModFix/>
          </a:blip>
          <a:stretch>
            <a:fillRect/>
          </a:stretch>
        </p:blipFill>
        <p:spPr>
          <a:xfrm>
            <a:off x="0" y="339275"/>
            <a:ext cx="4571998" cy="15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BDD0-D8D8-AD42-80E3-D8AD9B9EBB8D}"/>
              </a:ext>
            </a:extLst>
          </p:cNvPr>
          <p:cNvSpPr>
            <a:spLocks noGrp="1"/>
          </p:cNvSpPr>
          <p:nvPr>
            <p:ph type="title"/>
          </p:nvPr>
        </p:nvSpPr>
        <p:spPr/>
        <p:txBody>
          <a:bodyPr>
            <a:normAutofit fontScale="90000"/>
          </a:bodyPr>
          <a:lstStyle/>
          <a:p>
            <a:r>
              <a:rPr lang="en-US" dirty="0"/>
              <a:t>Source of Data</a:t>
            </a:r>
          </a:p>
        </p:txBody>
      </p:sp>
      <p:sp>
        <p:nvSpPr>
          <p:cNvPr id="3" name="Text Placeholder 2">
            <a:extLst>
              <a:ext uri="{FF2B5EF4-FFF2-40B4-BE49-F238E27FC236}">
                <a16:creationId xmlns:a16="http://schemas.microsoft.com/office/drawing/2014/main" id="{B5E08EBF-DE37-8BDB-F9F1-12FEC3514632}"/>
              </a:ext>
            </a:extLst>
          </p:cNvPr>
          <p:cNvSpPr>
            <a:spLocks noGrp="1"/>
          </p:cNvSpPr>
          <p:nvPr>
            <p:ph type="body" idx="1"/>
          </p:nvPr>
        </p:nvSpPr>
        <p:spPr/>
        <p:txBody>
          <a:bodyPr/>
          <a:lstStyle/>
          <a:p>
            <a:pPr marL="114300" indent="0">
              <a:buNone/>
            </a:pPr>
            <a:r>
              <a:rPr lang="en-US" dirty="0"/>
              <a:t>We used two data sources from Baseball Reference (</a:t>
            </a:r>
            <a:r>
              <a:rPr lang="en-US" dirty="0">
                <a:hlinkClick r:id="rId3"/>
              </a:rPr>
              <a:t>link</a:t>
            </a:r>
            <a:r>
              <a:rPr lang="en-US" dirty="0"/>
              <a:t>) and Kaggle (</a:t>
            </a:r>
            <a:r>
              <a:rPr lang="en-US" dirty="0">
                <a:hlinkClick r:id="rId4"/>
              </a:rPr>
              <a:t>link</a:t>
            </a:r>
            <a:r>
              <a:rPr lang="en-US" dirty="0"/>
              <a:t>).</a:t>
            </a:r>
          </a:p>
          <a:p>
            <a:pPr marL="114300" indent="0">
              <a:buNone/>
            </a:pPr>
            <a:endParaRPr lang="en-US" dirty="0"/>
          </a:p>
          <a:p>
            <a:r>
              <a:rPr lang="en-US" dirty="0"/>
              <a:t>Baseball Reference was used because it gives statistics on every major league baseball player since the inception of the MLB in 1876. The site has statistics on first round draft picks dating back to 1965, that includes the player, the selecting team, position and signing bonus (</a:t>
            </a:r>
            <a:r>
              <a:rPr lang="en-US" dirty="0">
                <a:hlinkClick r:id="rId5"/>
              </a:rPr>
              <a:t>link</a:t>
            </a:r>
            <a:r>
              <a:rPr lang="en-US" dirty="0"/>
              <a:t>). The site also shows each rookie of the year dating back to 1947. This includes their team, league, and batting statistics (</a:t>
            </a:r>
            <a:r>
              <a:rPr lang="en-US" dirty="0">
                <a:hlinkClick r:id="rId6"/>
              </a:rPr>
              <a:t>link</a:t>
            </a:r>
            <a:r>
              <a:rPr lang="en-US" dirty="0"/>
              <a:t>).</a:t>
            </a:r>
          </a:p>
          <a:p>
            <a:r>
              <a:rPr lang="en-US" dirty="0"/>
              <a:t>Kaggle was used to gather sorted data files for teams, players, career lengths, and playoff information.</a:t>
            </a:r>
          </a:p>
          <a:p>
            <a:pPr marL="114300" indent="0">
              <a:buNone/>
            </a:pPr>
            <a:endParaRPr lang="en-US" dirty="0"/>
          </a:p>
        </p:txBody>
      </p:sp>
    </p:spTree>
    <p:extLst>
      <p:ext uri="{BB962C8B-B14F-4D97-AF65-F5344CB8AC3E}">
        <p14:creationId xmlns:p14="http://schemas.microsoft.com/office/powerpoint/2010/main" val="241786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688F-6705-07FF-4609-81A678BD355C}"/>
              </a:ext>
            </a:extLst>
          </p:cNvPr>
          <p:cNvSpPr>
            <a:spLocks noGrp="1"/>
          </p:cNvSpPr>
          <p:nvPr>
            <p:ph type="title"/>
          </p:nvPr>
        </p:nvSpPr>
        <p:spPr/>
        <p:txBody>
          <a:bodyPr>
            <a:normAutofit fontScale="90000"/>
          </a:bodyPr>
          <a:lstStyle/>
          <a:p>
            <a:r>
              <a:rPr lang="en-US" dirty="0"/>
              <a:t>Extract</a:t>
            </a:r>
          </a:p>
        </p:txBody>
      </p:sp>
      <p:sp>
        <p:nvSpPr>
          <p:cNvPr id="3" name="Text Placeholder 2">
            <a:extLst>
              <a:ext uri="{FF2B5EF4-FFF2-40B4-BE49-F238E27FC236}">
                <a16:creationId xmlns:a16="http://schemas.microsoft.com/office/drawing/2014/main" id="{4F799677-6CF3-987A-9086-488635B53F93}"/>
              </a:ext>
            </a:extLst>
          </p:cNvPr>
          <p:cNvSpPr>
            <a:spLocks noGrp="1"/>
          </p:cNvSpPr>
          <p:nvPr>
            <p:ph type="body" idx="1"/>
          </p:nvPr>
        </p:nvSpPr>
        <p:spPr/>
        <p:txBody>
          <a:bodyPr/>
          <a:lstStyle/>
          <a:p>
            <a:pPr marL="114300" indent="0">
              <a:buNone/>
            </a:pPr>
            <a:r>
              <a:rPr lang="en-US" dirty="0"/>
              <a:t>We were tasked with finding usable data from Baseball Reference and Kaggle.</a:t>
            </a:r>
          </a:p>
          <a:p>
            <a:pPr marL="114300" indent="0">
              <a:buNone/>
            </a:pPr>
            <a:endParaRPr lang="en-US" dirty="0"/>
          </a:p>
          <a:p>
            <a:pPr marL="114300" indent="0">
              <a:buNone/>
            </a:pPr>
            <a:r>
              <a:rPr lang="en-US" dirty="0"/>
              <a:t>Multiple CSV files were downloaded that included data for:</a:t>
            </a:r>
          </a:p>
          <a:p>
            <a:r>
              <a:rPr lang="en-US" dirty="0"/>
              <a:t>First round draft picks for the years 2000 – 2015</a:t>
            </a:r>
          </a:p>
          <a:p>
            <a:r>
              <a:rPr lang="en-US" dirty="0"/>
              <a:t>Team Names and their franchise ID</a:t>
            </a:r>
          </a:p>
          <a:p>
            <a:r>
              <a:rPr lang="en-US" dirty="0"/>
              <a:t>Career lengths for all players from 2000 – 2015</a:t>
            </a:r>
          </a:p>
          <a:p>
            <a:r>
              <a:rPr lang="en-US" dirty="0"/>
              <a:t>Post – season teams from 2000 – 2015</a:t>
            </a:r>
          </a:p>
          <a:p>
            <a:r>
              <a:rPr lang="en-US" dirty="0"/>
              <a:t>MLB divisions by league</a:t>
            </a:r>
          </a:p>
        </p:txBody>
      </p:sp>
    </p:spTree>
    <p:extLst>
      <p:ext uri="{BB962C8B-B14F-4D97-AF65-F5344CB8AC3E}">
        <p14:creationId xmlns:p14="http://schemas.microsoft.com/office/powerpoint/2010/main" val="1061905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cxnSp>
        <p:nvCxnSpPr>
          <p:cNvPr id="90" name="Google Shape;90;p17"/>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year overall stats</a:t>
            </a:r>
            <a:endParaRPr/>
          </a:p>
        </p:txBody>
      </p:sp>
      <p:sp>
        <p:nvSpPr>
          <p:cNvPr id="92" name="Google Shape;92;p17"/>
          <p:cNvSpPr/>
          <p:nvPr/>
        </p:nvSpPr>
        <p:spPr>
          <a:xfrm>
            <a:off x="421176" y="2147440"/>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341087" y="2593520"/>
            <a:ext cx="1661012"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Source Code Pro"/>
                <a:ea typeface="Source Code Pro"/>
                <a:cs typeface="Source Code Pro"/>
                <a:sym typeface="Source Code Pro"/>
              </a:rPr>
              <a:t>Round      Pick	</a:t>
            </a:r>
            <a:endParaRPr sz="1800" dirty="0">
              <a:solidFill>
                <a:schemeClr val="lt1"/>
              </a:solidFill>
              <a:latin typeface="Source Code Pro"/>
              <a:ea typeface="Source Code Pro"/>
              <a:cs typeface="Source Code Pro"/>
              <a:sym typeface="Source Code Pro"/>
            </a:endParaRPr>
          </a:p>
        </p:txBody>
      </p:sp>
      <p:sp>
        <p:nvSpPr>
          <p:cNvPr id="94" name="Google Shape;94;p17"/>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Player performance</a:t>
            </a:r>
            <a:endParaRPr sz="3000">
              <a:solidFill>
                <a:schemeClr val="lt1"/>
              </a:solidFill>
              <a:latin typeface="Source Code Pro"/>
              <a:ea typeface="Source Code Pro"/>
              <a:cs typeface="Source Code Pro"/>
              <a:sym typeface="Source Code Pro"/>
            </a:endParaRPr>
          </a:p>
        </p:txBody>
      </p:sp>
      <p:sp>
        <p:nvSpPr>
          <p:cNvPr id="96" name="Google Shape;96;p17"/>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Playoffs</a:t>
            </a:r>
            <a:endParaRPr sz="1800">
              <a:solidFill>
                <a:schemeClr val="lt1"/>
              </a:solidFill>
              <a:latin typeface="Source Code Pro"/>
              <a:ea typeface="Source Code Pro"/>
              <a:cs typeface="Source Code Pro"/>
              <a:sym typeface="Source Code Pro"/>
            </a:endParaRPr>
          </a:p>
        </p:txBody>
      </p:sp>
      <p:sp>
        <p:nvSpPr>
          <p:cNvPr id="98" name="Google Shape;98;p17"/>
          <p:cNvSpPr/>
          <p:nvPr/>
        </p:nvSpPr>
        <p:spPr>
          <a:xfrm>
            <a:off x="7718079" y="2394636"/>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Source Code Pro"/>
                <a:ea typeface="Source Code Pro"/>
                <a:cs typeface="Source Code Pro"/>
                <a:sym typeface="Source Code Pro"/>
              </a:rPr>
              <a:t>Salary Bonus</a:t>
            </a:r>
            <a:endParaRPr sz="1500" dirty="0">
              <a:solidFill>
                <a:schemeClr val="lt1"/>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4718-D270-0812-8059-CDE7DE970E3D}"/>
              </a:ext>
            </a:extLst>
          </p:cNvPr>
          <p:cNvSpPr>
            <a:spLocks noGrp="1"/>
          </p:cNvSpPr>
          <p:nvPr>
            <p:ph type="title"/>
          </p:nvPr>
        </p:nvSpPr>
        <p:spPr>
          <a:xfrm>
            <a:off x="135430" y="196650"/>
            <a:ext cx="2808000" cy="755700"/>
          </a:xfrm>
        </p:spPr>
        <p:txBody>
          <a:bodyPr>
            <a:normAutofit/>
          </a:bodyPr>
          <a:lstStyle/>
          <a:p>
            <a:r>
              <a:rPr lang="en-US" dirty="0"/>
              <a:t>Transform &amp; Load</a:t>
            </a:r>
          </a:p>
        </p:txBody>
      </p:sp>
      <p:sp>
        <p:nvSpPr>
          <p:cNvPr id="3" name="Text Placeholder 2">
            <a:extLst>
              <a:ext uri="{FF2B5EF4-FFF2-40B4-BE49-F238E27FC236}">
                <a16:creationId xmlns:a16="http://schemas.microsoft.com/office/drawing/2014/main" id="{BCAC873D-400B-80F0-8FFB-1444BE37E310}"/>
              </a:ext>
            </a:extLst>
          </p:cNvPr>
          <p:cNvSpPr>
            <a:spLocks noGrp="1"/>
          </p:cNvSpPr>
          <p:nvPr>
            <p:ph type="body" idx="1"/>
          </p:nvPr>
        </p:nvSpPr>
        <p:spPr>
          <a:xfrm>
            <a:off x="135430" y="952350"/>
            <a:ext cx="3400984" cy="3994500"/>
          </a:xfrm>
        </p:spPr>
        <p:txBody>
          <a:bodyPr>
            <a:normAutofit/>
          </a:bodyPr>
          <a:lstStyle/>
          <a:p>
            <a:r>
              <a:rPr lang="en-US" sz="2000" dirty="0"/>
              <a:t>Using glob and OS, a function was created that looped through all first-round draft CSVs and merged them into one Data Frame. </a:t>
            </a:r>
          </a:p>
        </p:txBody>
      </p:sp>
      <p:pic>
        <p:nvPicPr>
          <p:cNvPr id="4" name="Picture 3" descr="Table&#10;&#10;Description automatically generated">
            <a:extLst>
              <a:ext uri="{FF2B5EF4-FFF2-40B4-BE49-F238E27FC236}">
                <a16:creationId xmlns:a16="http://schemas.microsoft.com/office/drawing/2014/main" id="{AC0284E9-2C70-E0AC-9AD5-3D2B5B6777A6}"/>
              </a:ext>
            </a:extLst>
          </p:cNvPr>
          <p:cNvPicPr>
            <a:picLocks noChangeAspect="1"/>
          </p:cNvPicPr>
          <p:nvPr/>
        </p:nvPicPr>
        <p:blipFill>
          <a:blip r:embed="rId3"/>
          <a:stretch>
            <a:fillRect/>
          </a:stretch>
        </p:blipFill>
        <p:spPr>
          <a:xfrm>
            <a:off x="3663029" y="574500"/>
            <a:ext cx="5345541" cy="2256835"/>
          </a:xfrm>
          <a:prstGeom prst="rect">
            <a:avLst/>
          </a:prstGeom>
        </p:spPr>
      </p:pic>
    </p:spTree>
    <p:extLst>
      <p:ext uri="{BB962C8B-B14F-4D97-AF65-F5344CB8AC3E}">
        <p14:creationId xmlns:p14="http://schemas.microsoft.com/office/powerpoint/2010/main" val="233537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7D40CA-D5D4-0F80-97ED-262F33256C1D}"/>
              </a:ext>
            </a:extLst>
          </p:cNvPr>
          <p:cNvSpPr>
            <a:spLocks noGrp="1"/>
          </p:cNvSpPr>
          <p:nvPr>
            <p:ph type="title"/>
          </p:nvPr>
        </p:nvSpPr>
        <p:spPr/>
        <p:txBody>
          <a:bodyPr>
            <a:normAutofit fontScale="90000"/>
          </a:bodyPr>
          <a:lstStyle/>
          <a:p>
            <a:r>
              <a:rPr lang="en-US" dirty="0"/>
              <a:t>Cleaning the Data</a:t>
            </a:r>
          </a:p>
        </p:txBody>
      </p:sp>
      <p:sp>
        <p:nvSpPr>
          <p:cNvPr id="5" name="Text Placeholder 4">
            <a:extLst>
              <a:ext uri="{FF2B5EF4-FFF2-40B4-BE49-F238E27FC236}">
                <a16:creationId xmlns:a16="http://schemas.microsoft.com/office/drawing/2014/main" id="{A7BC7610-5C2E-68A3-CE6C-E103D0777FEC}"/>
              </a:ext>
            </a:extLst>
          </p:cNvPr>
          <p:cNvSpPr>
            <a:spLocks noGrp="1"/>
          </p:cNvSpPr>
          <p:nvPr>
            <p:ph type="body" idx="1"/>
          </p:nvPr>
        </p:nvSpPr>
        <p:spPr/>
        <p:txBody>
          <a:bodyPr/>
          <a:lstStyle/>
          <a:p>
            <a:r>
              <a:rPr lang="en-US" dirty="0"/>
              <a:t>Concerns:</a:t>
            </a:r>
          </a:p>
          <a:p>
            <a:pPr lvl="1"/>
            <a:r>
              <a:rPr lang="en-US" sz="1800" dirty="0"/>
              <a:t>Removing unnecessary columns (‘FrRnd’, ‘DT’, ‘OvPck’)</a:t>
            </a:r>
          </a:p>
          <a:p>
            <a:pPr lvl="1"/>
            <a:r>
              <a:rPr lang="en-US" sz="1800" dirty="0"/>
              <a:t>Changing data types (Bonus)</a:t>
            </a:r>
          </a:p>
          <a:p>
            <a:pPr lvl="1"/>
            <a:r>
              <a:rPr lang="en-US" sz="1800" dirty="0"/>
              <a:t>Cleaning up player names using </a:t>
            </a:r>
            <a:r>
              <a:rPr lang="en-US" sz="1800" dirty="0" err="1"/>
              <a:t>RegEx</a:t>
            </a:r>
            <a:endParaRPr lang="en-US" sz="1800" dirty="0"/>
          </a:p>
          <a:p>
            <a:pPr lvl="1"/>
            <a:r>
              <a:rPr lang="en-US" sz="1800" dirty="0"/>
              <a:t>Cleaning up team franchise ids </a:t>
            </a:r>
          </a:p>
          <a:p>
            <a:pPr lvl="1"/>
            <a:r>
              <a:rPr lang="en-US" sz="1800" dirty="0"/>
              <a:t>Filling Null columns/rows</a:t>
            </a:r>
          </a:p>
        </p:txBody>
      </p:sp>
    </p:spTree>
    <p:extLst>
      <p:ext uri="{BB962C8B-B14F-4D97-AF65-F5344CB8AC3E}">
        <p14:creationId xmlns:p14="http://schemas.microsoft.com/office/powerpoint/2010/main" val="3692632741"/>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TotalTime>
  <Words>1052</Words>
  <Application>Microsoft Macintosh PowerPoint</Application>
  <PresentationFormat>On-screen Show (16:9)</PresentationFormat>
  <Paragraphs>149</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Oswald</vt:lpstr>
      <vt:lpstr>Source Code Pro</vt:lpstr>
      <vt:lpstr>Average</vt:lpstr>
      <vt:lpstr>Wingdings</vt:lpstr>
      <vt:lpstr>Arial</vt:lpstr>
      <vt:lpstr>Slate</vt:lpstr>
      <vt:lpstr>Baseball Draft Prediction</vt:lpstr>
      <vt:lpstr>First Round Draft Pick Prediction </vt:lpstr>
      <vt:lpstr>Questions </vt:lpstr>
      <vt:lpstr>Stats included </vt:lpstr>
      <vt:lpstr>Source of Data</vt:lpstr>
      <vt:lpstr>Extract</vt:lpstr>
      <vt:lpstr>First year overall stats</vt:lpstr>
      <vt:lpstr>Transform &amp; Load</vt:lpstr>
      <vt:lpstr>Cleaning the Data</vt:lpstr>
      <vt:lpstr>Null Columns</vt:lpstr>
      <vt:lpstr>Before</vt:lpstr>
      <vt:lpstr>Data Exploration and Analysis</vt:lpstr>
      <vt:lpstr>Correlation between Round pick and years played</vt:lpstr>
      <vt:lpstr>Dashboard</vt:lpstr>
      <vt:lpstr>Can we predict if a team will make post-season based on their first-round pick choice(s)?</vt:lpstr>
      <vt:lpstr>Random Forest Model</vt:lpstr>
      <vt:lpstr>Deep Learning Model</vt:lpstr>
      <vt:lpstr>Further Investigation</vt:lpstr>
      <vt:lpstr>Can we predict if a team will make post-season based on their first-round pick choice(s)?</vt:lpstr>
      <vt:lpstr>K- Means Elbow Curve</vt:lpstr>
      <vt:lpstr>Results with 4 clusters</vt:lpstr>
      <vt:lpstr>K-Means with PCA dimensionality reductions</vt:lpstr>
      <vt:lpstr>Results with PCA and 5 clusters</vt:lpstr>
      <vt:lpstr>Further Investigation</vt:lpstr>
      <vt:lpstr>Tools Used </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Draft Prediction</dc:title>
  <cp:lastModifiedBy>Danielle Silvaggio</cp:lastModifiedBy>
  <cp:revision>13</cp:revision>
  <dcterms:modified xsi:type="dcterms:W3CDTF">2022-07-28T02:14:47Z</dcterms:modified>
</cp:coreProperties>
</file>